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60"/>
  </p:normalViewPr>
  <p:slideViewPr>
    <p:cSldViewPr>
      <p:cViewPr varScale="1">
        <p:scale>
          <a:sx n="63" d="100"/>
          <a:sy n="63" d="100"/>
        </p:scale>
        <p:origin x="15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001C6-14DF-422B-93B0-584E692CFF3D}" type="datetimeFigureOut">
              <a:rPr lang="en-IN" smtClean="0"/>
              <a:t>03-09-2020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84EF6-C947-4295-8F7A-12BEABFFFB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765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84EF6-C947-4295-8F7A-12BEABFFFB51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2097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148A7-80DB-4AD3-8123-701FC1FAD693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Bangla" pitchFamily="66" charset="0"/>
                <a:cs typeface="Bangla" pitchFamily="66" charset="0"/>
              </a:rPr>
              <a:t>খলিসানী</a:t>
            </a: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dirty="0" err="1">
                <a:latin typeface="Bangla" pitchFamily="66" charset="0"/>
                <a:cs typeface="Bangla" pitchFamily="66" charset="0"/>
              </a:rPr>
              <a:t>মহাবিদ্যালয়</a:t>
            </a:r>
            <a:br>
              <a:rPr lang="en-US" dirty="0">
                <a:latin typeface="Bangla" pitchFamily="66" charset="0"/>
                <a:cs typeface="Bangla" pitchFamily="66" charset="0"/>
              </a:rPr>
            </a:b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dirty="0" err="1">
                <a:latin typeface="Bangla" pitchFamily="66" charset="0"/>
                <a:cs typeface="Bangla" pitchFamily="66" charset="0"/>
              </a:rPr>
              <a:t>বিভাগ</a:t>
            </a: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>
                <a:latin typeface="Bangla" pitchFamily="66" charset="0"/>
                <a:cs typeface="Bangla" pitchFamily="66" charset="0"/>
              </a:rPr>
              <a:t>সাম্মানিক</a:t>
            </a: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tx1"/>
                </a:solidFill>
                <a:latin typeface="Bangla" pitchFamily="66" charset="0"/>
                <a:cs typeface="Bangla" pitchFamily="66" charset="0"/>
              </a:rPr>
              <a:t>দ্বিতীয়</a:t>
            </a:r>
            <a:r>
              <a:rPr lang="en-US" sz="4000" dirty="0">
                <a:solidFill>
                  <a:schemeClr val="tx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angla" pitchFamily="66" charset="0"/>
                <a:cs typeface="Bangla" pitchFamily="66" charset="0"/>
              </a:rPr>
              <a:t>বর্ষ</a:t>
            </a:r>
            <a:r>
              <a:rPr lang="en-US" sz="4000" dirty="0">
                <a:solidFill>
                  <a:schemeClr val="tx1"/>
                </a:solidFill>
                <a:latin typeface="Bangla" pitchFamily="66" charset="0"/>
                <a:cs typeface="Bangla" pitchFamily="66" charset="0"/>
              </a:rPr>
              <a:t> ২০২০-২১</a:t>
            </a:r>
          </a:p>
          <a:p>
            <a:r>
              <a:rPr lang="en-US" sz="4000" dirty="0" err="1">
                <a:solidFill>
                  <a:schemeClr val="tx1"/>
                </a:solidFill>
                <a:latin typeface="Bangla" pitchFamily="66" charset="0"/>
                <a:cs typeface="Bangla" pitchFamily="66" charset="0"/>
              </a:rPr>
              <a:t>তৃতীয়</a:t>
            </a:r>
            <a:r>
              <a:rPr lang="en-US" sz="4000" dirty="0">
                <a:solidFill>
                  <a:schemeClr val="tx1"/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angla" pitchFamily="66" charset="0"/>
                <a:cs typeface="Bangla" pitchFamily="66" charset="0"/>
              </a:rPr>
              <a:t>সেমেস্টার</a:t>
            </a:r>
            <a:endParaRPr lang="en-US" sz="4000" dirty="0">
              <a:solidFill>
                <a:schemeClr val="tx1"/>
              </a:solidFill>
              <a:latin typeface="Bangla" pitchFamily="66" charset="0"/>
              <a:cs typeface="Bangl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188646-9994-4B51-80B8-65406B14F4D9}"/>
              </a:ext>
            </a:extLst>
          </p:cNvPr>
          <p:cNvSpPr txBox="1"/>
          <p:nvPr/>
        </p:nvSpPr>
        <p:spPr>
          <a:xfrm>
            <a:off x="609600" y="1524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অন্ত্যমধ্য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( ১৫০০-১৭৬০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খ্রীষ্টাব্দ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1800" dirty="0">
                <a:latin typeface="Bangla" panose="03000603000000000000" pitchFamily="66" charset="0"/>
                <a:cs typeface="Bangla" panose="03000603000000000000" pitchFamily="66" charset="0"/>
              </a:rPr>
              <a:t>)</a:t>
            </a:r>
            <a:endParaRPr lang="en-IN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468A68-57C9-4C22-B1B6-BDC1357D109C}"/>
              </a:ext>
            </a:extLst>
          </p:cNvPr>
          <p:cNvSpPr txBox="1"/>
          <p:nvPr/>
        </p:nvSpPr>
        <p:spPr>
          <a:xfrm>
            <a:off x="914400" y="983397"/>
            <a:ext cx="68580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নিদর্শন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: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বৈষ্ণব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পদাবলী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চৈতন্যজীবনী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মনসামঙ্গল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চন্ডীমঙ্গল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ধর্মমঙ্গল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অন্নদামঙ্গল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বিভিন্ন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সংস্কৃত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গ্রন্থের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অনুবাদ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আরাকানের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মুসলমান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কবিদের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রচনা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ইত্যাদি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রূপতাত্ত্বিক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ধ্বনিতাত্ত্বিক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বৈশিষ্ট্য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:</a:t>
            </a: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152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CAE444-DFD1-4910-B272-3BCEF1B4FED9}"/>
              </a:ext>
            </a:extLst>
          </p:cNvPr>
          <p:cNvSpPr txBox="1"/>
          <p:nvPr/>
        </p:nvSpPr>
        <p:spPr>
          <a:xfrm>
            <a:off x="1257300" y="0"/>
            <a:ext cx="609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আধুনিক</a:t>
            </a:r>
            <a:r>
              <a:rPr lang="en-IN" sz="48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বাংলা</a:t>
            </a:r>
            <a:endParaRPr lang="en-IN" sz="48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8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( ১৭৬০ </a:t>
            </a:r>
            <a:r>
              <a:rPr lang="en-IN" sz="4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খ্রীষ্টাব্দ-বর্তমান</a:t>
            </a:r>
            <a:r>
              <a:rPr lang="en-IN" sz="48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কাল</a:t>
            </a:r>
            <a:r>
              <a:rPr lang="en-IN" sz="48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F41F25-DD8B-40A0-9B7B-F6BCE07700D2}"/>
              </a:ext>
            </a:extLst>
          </p:cNvPr>
          <p:cNvSpPr txBox="1"/>
          <p:nvPr/>
        </p:nvSpPr>
        <p:spPr>
          <a:xfrm>
            <a:off x="1447800" y="1600140"/>
            <a:ext cx="6629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নিদর্শন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:</a:t>
            </a:r>
          </a:p>
          <a:p>
            <a:pPr marL="571500" indent="-571500">
              <a:buFont typeface="Wingdings" panose="05000000000000000000" pitchFamily="2" charset="2"/>
              <a:buChar char="§"/>
            </a:pP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শ্রীরামপুর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মিশন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ফোর্ট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উইলিয়ম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কলেজের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গদ্য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থেকে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শুরু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এ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পর্যন্ত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গদ্য-পদ্য-নাটক-গল্প-উপন্যাস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কিছু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রচনা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মৌখিক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রূপতাত্ত্বিক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ধ্বনিতাত্ত্বিক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বৈশিষ্ট্য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:</a:t>
            </a: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837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228601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itchFamily="34" charset="0"/>
                <a:cs typeface="Arial" pitchFamily="34" charset="0"/>
              </a:rPr>
              <a:t>CC - 6</a:t>
            </a:r>
          </a:p>
          <a:p>
            <a:pPr algn="ctr"/>
            <a:r>
              <a:rPr lang="en-US" sz="4400" dirty="0" err="1">
                <a:latin typeface="Bangla" pitchFamily="66" charset="0"/>
                <a:cs typeface="Bangla" pitchFamily="66" charset="0"/>
              </a:rPr>
              <a:t>ভাষাতত্ত্ব</a:t>
            </a:r>
            <a:endParaRPr lang="en-US" sz="4400" dirty="0">
              <a:latin typeface="Bangla" pitchFamily="66" charset="0"/>
              <a:cs typeface="Bangl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613596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ভাষার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উৎস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ইতিহাস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যুগবিভাগ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–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প্রাচীন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মধ্য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আধুনিক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বাংলার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কালনির্ণয়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সাধারণ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লক্ষ্মণ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ভাষাতাত্ত্বিক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বৈশিষ্ট্য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উচ্চারণস্থান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বর্গীকরণ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পরিবর্তন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শব্দার্থ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তত্ত্ব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সাধু-চলিত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শব্দভান্ডার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বাক্যতত্ত্ব</a:t>
            </a:r>
            <a:endParaRPr lang="en-US" sz="3200" dirty="0"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latin typeface="Bangla" pitchFamily="66" charset="0"/>
                <a:cs typeface="Bangla" pitchFamily="66" charset="0"/>
              </a:rPr>
              <a:t>উপভাষা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2133600"/>
            <a:ext cx="7315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6000" dirty="0" err="1"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60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6000" dirty="0" err="1">
                <a:latin typeface="Bangla" pitchFamily="66" charset="0"/>
                <a:cs typeface="Bangla" pitchFamily="66" charset="0"/>
              </a:rPr>
              <a:t>ভাষার</a:t>
            </a:r>
            <a:r>
              <a:rPr lang="en-US" sz="6000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6000" dirty="0" err="1">
                <a:latin typeface="Bangla" pitchFamily="66" charset="0"/>
                <a:cs typeface="Bangla" pitchFamily="66" charset="0"/>
              </a:rPr>
              <a:t>উৎস</a:t>
            </a:r>
            <a:r>
              <a:rPr lang="en-US" sz="6000" dirty="0">
                <a:latin typeface="Bangla" pitchFamily="66" charset="0"/>
                <a:cs typeface="Bangla" pitchFamily="66" charset="0"/>
              </a:rPr>
              <a:t>, </a:t>
            </a:r>
            <a:r>
              <a:rPr lang="en-US" sz="6000" dirty="0" err="1">
                <a:latin typeface="Bangla" pitchFamily="66" charset="0"/>
                <a:cs typeface="Bangla" pitchFamily="66" charset="0"/>
              </a:rPr>
              <a:t>ইতিহাস</a:t>
            </a:r>
            <a:endParaRPr lang="en-US" sz="6000" dirty="0">
              <a:latin typeface="Bangla" pitchFamily="66" charset="0"/>
              <a:cs typeface="Bangla" pitchFamily="66" charset="0"/>
            </a:endParaRPr>
          </a:p>
          <a:p>
            <a:pPr algn="ctr"/>
            <a:endParaRPr lang="en-US" sz="4000" dirty="0">
              <a:latin typeface="Bangla" pitchFamily="66" charset="0"/>
              <a:cs typeface="Bangla" pitchFamily="66" charset="0"/>
            </a:endParaRPr>
          </a:p>
          <a:p>
            <a:pPr algn="ctr"/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44828" y="381000"/>
          <a:ext cx="8846771" cy="601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3" imgW="7564590" imgH="2993811" progId="Word.Document.12">
                  <p:embed/>
                </p:oleObj>
              </mc:Choice>
              <mc:Fallback>
                <p:oleObj name="Document" r:id="rId3" imgW="7564590" imgH="2993811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828" y="381000"/>
                        <a:ext cx="8846771" cy="601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8867690"/>
              </p:ext>
            </p:extLst>
          </p:nvPr>
        </p:nvGraphicFramePr>
        <p:xfrm>
          <a:off x="127000" y="1143000"/>
          <a:ext cx="8890000" cy="487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2" name="Document" r:id="rId3" imgW="8890674" imgH="4877606" progId="Word.Document.12">
                  <p:embed/>
                </p:oleObj>
              </mc:Choice>
              <mc:Fallback>
                <p:oleObj name="Document" r:id="rId3" imgW="8890674" imgH="4877606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" y="1143000"/>
                        <a:ext cx="8890000" cy="487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D767A37-9924-433E-8679-76DD1CBE2912}"/>
              </a:ext>
            </a:extLst>
          </p:cNvPr>
          <p:cNvSpPr txBox="1"/>
          <p:nvPr/>
        </p:nvSpPr>
        <p:spPr>
          <a:xfrm>
            <a:off x="111760" y="451742"/>
            <a:ext cx="889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মধ্য</a:t>
            </a:r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ভারতীয়</a:t>
            </a:r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আর্য</a:t>
            </a:r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( ৬০০ খ্রীষ্টপূর্বাব্দ-৯০০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খ্রীষ্টাব্দ</a:t>
            </a:r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)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নব্য</a:t>
            </a:r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ভারতীয়</a:t>
            </a:r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আর্য</a:t>
            </a:r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( ৯০০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খ্রীষ্টাব্দ</a:t>
            </a:r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বর্তমান</a:t>
            </a:r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কাল</a:t>
            </a:r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2965CB-3173-475A-9056-7B9070FA9737}"/>
              </a:ext>
            </a:extLst>
          </p:cNvPr>
          <p:cNvSpPr/>
          <p:nvPr/>
        </p:nvSpPr>
        <p:spPr>
          <a:xfrm>
            <a:off x="2666999" y="902972"/>
            <a:ext cx="3505200" cy="838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বাংলা</a:t>
            </a:r>
            <a:r>
              <a:rPr lang="en-IN" sz="28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ভাষার</a:t>
            </a:r>
            <a:r>
              <a:rPr lang="en-IN" sz="28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যুগবিভাগ</a:t>
            </a:r>
            <a:endParaRPr lang="en-IN" sz="28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D459419-B1AC-4298-8E53-A38497ED8451}"/>
              </a:ext>
            </a:extLst>
          </p:cNvPr>
          <p:cNvCxnSpPr>
            <a:cxnSpLocks/>
          </p:cNvCxnSpPr>
          <p:nvPr/>
        </p:nvCxnSpPr>
        <p:spPr>
          <a:xfrm>
            <a:off x="4229100" y="1731644"/>
            <a:ext cx="0" cy="70675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FB02057-937D-4071-AF71-111C09B69336}"/>
              </a:ext>
            </a:extLst>
          </p:cNvPr>
          <p:cNvSpPr/>
          <p:nvPr/>
        </p:nvSpPr>
        <p:spPr>
          <a:xfrm>
            <a:off x="533400" y="2710813"/>
            <a:ext cx="2297427" cy="7181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প্রাচীন</a:t>
            </a:r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বাংলা</a:t>
            </a:r>
            <a:endParaRPr lang="en-IN" sz="20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৯০০ – ১২০০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খ্রীষ্টাব্দ</a:t>
            </a:r>
            <a:endParaRPr lang="en-IN" sz="20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A198B9-D76F-470A-B6A7-99B247351E16}"/>
              </a:ext>
            </a:extLst>
          </p:cNvPr>
          <p:cNvSpPr/>
          <p:nvPr/>
        </p:nvSpPr>
        <p:spPr>
          <a:xfrm>
            <a:off x="3428999" y="2686050"/>
            <a:ext cx="2438399" cy="71247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মধ্য</a:t>
            </a:r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বাংলা</a:t>
            </a:r>
            <a:endParaRPr lang="en-IN" sz="20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১৩৫০ – ১৭৬০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খ্রীষ্টাব্দ</a:t>
            </a:r>
            <a:endParaRPr lang="en-IN" sz="20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20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72A5A7-710A-4B82-9F51-D0B084F084E8}"/>
              </a:ext>
            </a:extLst>
          </p:cNvPr>
          <p:cNvSpPr/>
          <p:nvPr/>
        </p:nvSpPr>
        <p:spPr>
          <a:xfrm>
            <a:off x="6172199" y="2670810"/>
            <a:ext cx="2438391" cy="75818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0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আধুনিক</a:t>
            </a:r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বাংলা</a:t>
            </a:r>
            <a:endParaRPr lang="en-IN" sz="20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১৭৬০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খ্রীষ্টাব্দ-বর্তমান</a:t>
            </a:r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কাল</a:t>
            </a:r>
            <a:endParaRPr lang="en-IN" sz="20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20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A0FE1AA-EF46-4A09-98BF-E6058A4FD44B}"/>
              </a:ext>
            </a:extLst>
          </p:cNvPr>
          <p:cNvSpPr/>
          <p:nvPr/>
        </p:nvSpPr>
        <p:spPr>
          <a:xfrm>
            <a:off x="1828810" y="4122420"/>
            <a:ext cx="2057378" cy="7124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আদি-মধ্য</a:t>
            </a:r>
            <a:endParaRPr lang="en-IN" sz="20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১৩৫০-১৫০০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খ্রীষ্টাব্দ</a:t>
            </a:r>
            <a:r>
              <a:rPr lang="en-IN" sz="18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E41D1A6-F73B-4FC4-BE5B-1F7FBB265A17}"/>
              </a:ext>
            </a:extLst>
          </p:cNvPr>
          <p:cNvSpPr/>
          <p:nvPr/>
        </p:nvSpPr>
        <p:spPr>
          <a:xfrm>
            <a:off x="4960620" y="4122420"/>
            <a:ext cx="2057378" cy="7581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অন্ত্য-মধ্য</a:t>
            </a:r>
            <a:endParaRPr lang="en-IN" sz="20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১৫০০-১৭৬০ </a:t>
            </a:r>
            <a:r>
              <a:rPr lang="en-IN" sz="2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খ্রীষ্টাব্দ</a:t>
            </a:r>
            <a:r>
              <a:rPr lang="en-IN" sz="2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E411AB6-640E-41E1-9442-1E8F030819CA}"/>
              </a:ext>
            </a:extLst>
          </p:cNvPr>
          <p:cNvCxnSpPr>
            <a:cxnSpLocks/>
          </p:cNvCxnSpPr>
          <p:nvPr/>
        </p:nvCxnSpPr>
        <p:spPr>
          <a:xfrm flipV="1">
            <a:off x="1447800" y="2413636"/>
            <a:ext cx="5791200" cy="5524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DB61433-92AE-4B83-B022-64498099BA77}"/>
              </a:ext>
            </a:extLst>
          </p:cNvPr>
          <p:cNvCxnSpPr/>
          <p:nvPr/>
        </p:nvCxnSpPr>
        <p:spPr>
          <a:xfrm>
            <a:off x="1447800" y="2438400"/>
            <a:ext cx="0" cy="24765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68AA84A-0E2A-4EE7-99A7-01F279D89E4C}"/>
              </a:ext>
            </a:extLst>
          </p:cNvPr>
          <p:cNvCxnSpPr/>
          <p:nvPr/>
        </p:nvCxnSpPr>
        <p:spPr>
          <a:xfrm>
            <a:off x="4229100" y="2413636"/>
            <a:ext cx="0" cy="24765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F591911-4F53-4B22-BC5E-DC55E5DE075F}"/>
              </a:ext>
            </a:extLst>
          </p:cNvPr>
          <p:cNvCxnSpPr/>
          <p:nvPr/>
        </p:nvCxnSpPr>
        <p:spPr>
          <a:xfrm>
            <a:off x="7239000" y="2423160"/>
            <a:ext cx="0" cy="24765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8130007-E08C-4814-A0AA-77B164DBF1A4}"/>
              </a:ext>
            </a:extLst>
          </p:cNvPr>
          <p:cNvCxnSpPr/>
          <p:nvPr/>
        </p:nvCxnSpPr>
        <p:spPr>
          <a:xfrm>
            <a:off x="5737860" y="3874771"/>
            <a:ext cx="0" cy="24765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357E359-5D84-4E7C-BA07-BAF06DB0B34B}"/>
              </a:ext>
            </a:extLst>
          </p:cNvPr>
          <p:cNvCxnSpPr/>
          <p:nvPr/>
        </p:nvCxnSpPr>
        <p:spPr>
          <a:xfrm>
            <a:off x="2830831" y="3874771"/>
            <a:ext cx="0" cy="24765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D661906-EA98-4EAA-8AA5-F509AA5F200C}"/>
              </a:ext>
            </a:extLst>
          </p:cNvPr>
          <p:cNvCxnSpPr>
            <a:cxnSpLocks/>
          </p:cNvCxnSpPr>
          <p:nvPr/>
        </p:nvCxnSpPr>
        <p:spPr>
          <a:xfrm>
            <a:off x="2830831" y="3874771"/>
            <a:ext cx="2929889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37E7F3D-781F-4F66-86C9-C6381E560896}"/>
              </a:ext>
            </a:extLst>
          </p:cNvPr>
          <p:cNvCxnSpPr>
            <a:cxnSpLocks/>
          </p:cNvCxnSpPr>
          <p:nvPr/>
        </p:nvCxnSpPr>
        <p:spPr>
          <a:xfrm flipH="1">
            <a:off x="4343400" y="3428996"/>
            <a:ext cx="11431" cy="44577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1B1BA70-E7AF-4994-A3DE-FA3287221D7E}"/>
              </a:ext>
            </a:extLst>
          </p:cNvPr>
          <p:cNvSpPr txBox="1"/>
          <p:nvPr/>
        </p:nvSpPr>
        <p:spPr>
          <a:xfrm>
            <a:off x="723900" y="1144756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প্রাচীন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( ৯০০-১২০০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খ্রীষ্টাব্দ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755C15-C401-4249-AD44-34393D762547}"/>
              </a:ext>
            </a:extLst>
          </p:cNvPr>
          <p:cNvSpPr txBox="1"/>
          <p:nvPr/>
        </p:nvSpPr>
        <p:spPr>
          <a:xfrm>
            <a:off x="723900" y="2743200"/>
            <a:ext cx="7696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নিদর্শন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: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চর্যাগীতি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সর্বানন্দ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রচিত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‘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অমরকোষের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টীকা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’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সেকশুভোদয়া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ধর্মদাসের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‘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বিদগ্ধ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মুখমন্ডন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’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রূপতাত্ত্বিক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ধ্বনিতাত্ত্বিক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বৈশিষ্ট্য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3781165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D3E8FF-67D4-4995-A579-18EFED83F039}"/>
              </a:ext>
            </a:extLst>
          </p:cNvPr>
          <p:cNvSpPr txBox="1"/>
          <p:nvPr/>
        </p:nvSpPr>
        <p:spPr>
          <a:xfrm>
            <a:off x="0" y="615077"/>
            <a:ext cx="8915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অন্ধকারময়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যুগ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অনুর্বর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</a:p>
          <a:p>
            <a:pPr algn="ctr"/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4800" dirty="0">
                <a:cs typeface="Bangla" panose="03000603000000000000" pitchFamily="66" charset="0"/>
              </a:rPr>
              <a:t>Barren Period 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)</a:t>
            </a:r>
          </a:p>
          <a:p>
            <a:pPr algn="ctr"/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( ১২০০-১৩৫০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খ্রীষ্টাব্দ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73E63B-4863-4592-80FB-1B2EC9FD129E}"/>
              </a:ext>
            </a:extLst>
          </p:cNvPr>
          <p:cNvSpPr txBox="1"/>
          <p:nvPr/>
        </p:nvSpPr>
        <p:spPr>
          <a:xfrm>
            <a:off x="1143000" y="3657600"/>
            <a:ext cx="6172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নিদর্শন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:</a:t>
            </a:r>
          </a:p>
          <a:p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পাওয়া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যায়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327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06038C9-19C6-454F-9EDB-23B43F515CA3}"/>
              </a:ext>
            </a:extLst>
          </p:cNvPr>
          <p:cNvSpPr txBox="1"/>
          <p:nvPr/>
        </p:nvSpPr>
        <p:spPr>
          <a:xfrm>
            <a:off x="381000" y="12954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আদিমধ্য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( ১৩৫০-১৫০০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খ্রীষ্টাব্দ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  <a:endParaRPr lang="en-IN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7F8017-A61B-4602-95E8-B62F9D5C649F}"/>
              </a:ext>
            </a:extLst>
          </p:cNvPr>
          <p:cNvSpPr txBox="1"/>
          <p:nvPr/>
        </p:nvSpPr>
        <p:spPr>
          <a:xfrm>
            <a:off x="762000" y="3276600"/>
            <a:ext cx="7772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নিদর্শন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:</a:t>
            </a:r>
          </a:p>
          <a:p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শ্রীকৃষ্ণকীর্তন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রূপতাত্ত্বিক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ধ্বনিতাত্ত্বিক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বৈশিষ্ট্য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:</a:t>
            </a: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1507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613</TotalTime>
  <Words>241</Words>
  <Application>Microsoft Office PowerPoint</Application>
  <PresentationFormat>On-screen Show (4:3)</PresentationFormat>
  <Paragraphs>69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Bangla</vt:lpstr>
      <vt:lpstr>Calibri</vt:lpstr>
      <vt:lpstr>Wingdings</vt:lpstr>
      <vt:lpstr>Office Theme</vt:lpstr>
      <vt:lpstr>Document</vt:lpstr>
      <vt:lpstr>খলিসানী মহাবিদ্যালয়  বাংলা বিভাগ (সাম্মানিক 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খলিসানী মহাবিদ্যালয়  বাংলা বিভাগ ( সাম্মানিক )</dc:title>
  <dc:creator>AYAN</dc:creator>
  <cp:lastModifiedBy>Dhrubajyoti</cp:lastModifiedBy>
  <cp:revision>38</cp:revision>
  <dcterms:created xsi:type="dcterms:W3CDTF">2020-08-28T12:14:36Z</dcterms:created>
  <dcterms:modified xsi:type="dcterms:W3CDTF">2020-09-03T02:41:46Z</dcterms:modified>
</cp:coreProperties>
</file>